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9" r:id="rId1"/>
  </p:sldMasterIdLst>
  <p:notesMasterIdLst>
    <p:notesMasterId r:id="rId37"/>
  </p:notesMasterIdLst>
  <p:sldIdLst>
    <p:sldId id="256" r:id="rId2"/>
    <p:sldId id="549" r:id="rId3"/>
    <p:sldId id="550" r:id="rId4"/>
    <p:sldId id="551" r:id="rId5"/>
    <p:sldId id="552" r:id="rId6"/>
    <p:sldId id="553" r:id="rId7"/>
    <p:sldId id="554" r:id="rId8"/>
    <p:sldId id="555" r:id="rId9"/>
    <p:sldId id="558" r:id="rId10"/>
    <p:sldId id="560" r:id="rId11"/>
    <p:sldId id="561" r:id="rId12"/>
    <p:sldId id="562" r:id="rId13"/>
    <p:sldId id="586" r:id="rId14"/>
    <p:sldId id="563" r:id="rId15"/>
    <p:sldId id="565" r:id="rId16"/>
    <p:sldId id="566" r:id="rId17"/>
    <p:sldId id="567" r:id="rId18"/>
    <p:sldId id="574" r:id="rId19"/>
    <p:sldId id="568" r:id="rId20"/>
    <p:sldId id="585" r:id="rId21"/>
    <p:sldId id="569" r:id="rId22"/>
    <p:sldId id="570" r:id="rId23"/>
    <p:sldId id="571" r:id="rId24"/>
    <p:sldId id="572" r:id="rId25"/>
    <p:sldId id="573" r:id="rId26"/>
    <p:sldId id="575" r:id="rId27"/>
    <p:sldId id="577" r:id="rId28"/>
    <p:sldId id="578" r:id="rId29"/>
    <p:sldId id="583" r:id="rId30"/>
    <p:sldId id="579" r:id="rId31"/>
    <p:sldId id="580" r:id="rId32"/>
    <p:sldId id="581" r:id="rId33"/>
    <p:sldId id="582" r:id="rId34"/>
    <p:sldId id="564" r:id="rId35"/>
    <p:sldId id="584" r:id="rId36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+mn-ea"/>
        <a:cs typeface="+mn-cs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Times" charset="0"/>
        <a:ea typeface="+mn-ea"/>
        <a:cs typeface="+mn-cs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Times" charset="0"/>
        <a:ea typeface="+mn-ea"/>
        <a:cs typeface="+mn-cs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Times" charset="0"/>
        <a:ea typeface="+mn-ea"/>
        <a:cs typeface="+mn-cs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Times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50">
          <p15:clr>
            <a:srgbClr val="A4A3A4"/>
          </p15:clr>
        </p15:guide>
        <p15:guide id="2" pos="147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1E1C"/>
    <a:srgbClr val="EF1F1D"/>
    <a:srgbClr val="1D0B66"/>
    <a:srgbClr val="ED181E"/>
    <a:srgbClr val="619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>
      <p:cViewPr varScale="1">
        <p:scale>
          <a:sx n="121" d="100"/>
          <a:sy n="121" d="100"/>
        </p:scale>
        <p:origin x="1904" y="176"/>
      </p:cViewPr>
      <p:guideLst>
        <p:guide orient="horz" pos="2250"/>
        <p:guide pos="147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917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1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9661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31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9661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9661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9661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1E4AA2E1-A085-4041-9455-EAED26D5DF5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2715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ＭＳ Ｐゴシック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1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10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11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12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13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2332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14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15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16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17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18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19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20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53741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21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22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23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24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25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26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27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28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29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3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30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31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32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33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34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35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4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5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6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7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8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9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ctrTitle" sz="quarter"/>
          </p:nvPr>
        </p:nvSpPr>
        <p:spPr>
          <a:xfrm>
            <a:off x="685800" y="20574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5A5E3B6-6E25-8746-A1EF-0C61A376E09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343650" y="0"/>
            <a:ext cx="21145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0" y="0"/>
            <a:ext cx="61912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34BA3A9-4E0B-FD49-BE1E-B8179035C6A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8470F46-84F3-4841-A00A-8EAA56A9843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1B18E3-807F-A74B-B9B0-A9E08F58630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B2A4FA1-8607-774C-AA86-B8515048688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1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1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8DEFB5A-64A6-F140-A391-B0801BFA2F3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EC0F981-277B-684F-AAEB-A34E77847A0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1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1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3276C80-C17C-B849-A7BB-D707942CF59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E9B9732-B1FD-164D-AD68-D75168F368F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F60BCE-8921-4E48-960B-3B67C08157E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invGray">
      <p:bgPr>
        <a:gradFill rotWithShape="0">
          <a:gsLst>
            <a:gs pos="0">
              <a:schemeClr val="bg2"/>
            </a:gs>
            <a:gs pos="100000">
              <a:schemeClr val="bg1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2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1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086" name="Rectangle 1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87" name="Rectangle 1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88" name="Rectangle 1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latin typeface="+mn-lt"/>
              </a:defRPr>
            </a:lvl1pPr>
          </a:lstStyle>
          <a:p>
            <a:pPr>
              <a:defRPr/>
            </a:pPr>
            <a:fld id="{2CFD5FCD-E7F1-EF43-8B4F-0EEE40AC401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72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>
    <p:fade/>
  </p:transition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  <a:ea typeface="ＭＳ Ｐゴシック" charset="-128"/>
          <a:cs typeface="ＭＳ Ｐゴシック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  <a:ea typeface="ＭＳ Ｐゴシック" charset="-128"/>
          <a:cs typeface="ＭＳ Ｐゴシック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  <a:ea typeface="ＭＳ Ｐゴシック" charset="-128"/>
          <a:cs typeface="ＭＳ Ｐゴシック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  <a:ea typeface="ＭＳ Ｐゴシック" charset="-128"/>
          <a:cs typeface="ＭＳ Ｐゴシック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tiff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tiff"/><Relationship Id="rId4" Type="http://schemas.openxmlformats.org/officeDocument/2006/relationships/image" Target="../media/image31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tif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28600" y="381000"/>
            <a:ext cx="8686800" cy="1676400"/>
          </a:xfrm>
        </p:spPr>
        <p:txBody>
          <a:bodyPr/>
          <a:lstStyle/>
          <a:p>
            <a:pPr eaLnBrk="1" hangingPunct="1"/>
            <a:r>
              <a:rPr lang="en-US" sz="3200" b="1" dirty="0" err="1"/>
              <a:t>Biochem</a:t>
            </a:r>
            <a:r>
              <a:rPr lang="en-US" sz="3200" b="1" dirty="0"/>
              <a:t> 3BP3</a:t>
            </a:r>
            <a:br>
              <a:rPr lang="en-US" sz="3200" b="1" dirty="0"/>
            </a:br>
            <a:br>
              <a:rPr lang="en-US" sz="3200" b="1" dirty="0"/>
            </a:br>
            <a:r>
              <a:rPr lang="en-US" sz="3200" b="1" dirty="0"/>
              <a:t>Practical Bioinformatics in the Genomics Era</a:t>
            </a:r>
            <a:endParaRPr lang="en-US" sz="3200" dirty="0"/>
          </a:p>
        </p:txBody>
      </p:sp>
      <p:pic>
        <p:nvPicPr>
          <p:cNvPr id="3" name="Picture 2" descr="mcarthur_cisco_trimmed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4293096"/>
            <a:ext cx="1749102" cy="184482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 Box 14"/>
          <p:cNvSpPr txBox="1">
            <a:spLocks noChangeArrowheads="1"/>
          </p:cNvSpPr>
          <p:nvPr/>
        </p:nvSpPr>
        <p:spPr bwMode="auto">
          <a:xfrm>
            <a:off x="467544" y="6165304"/>
            <a:ext cx="288032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dirty="0"/>
              <a:t>Dr. Andrew McArthur (Prof)</a:t>
            </a:r>
          </a:p>
        </p:txBody>
      </p:sp>
      <p:sp>
        <p:nvSpPr>
          <p:cNvPr id="9" name="Text Box 14"/>
          <p:cNvSpPr txBox="1">
            <a:spLocks noChangeArrowheads="1"/>
          </p:cNvSpPr>
          <p:nvPr/>
        </p:nvSpPr>
        <p:spPr bwMode="auto">
          <a:xfrm>
            <a:off x="5940152" y="6165304"/>
            <a:ext cx="288032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dirty="0"/>
              <a:t>Kara Tsang (TA)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6C6554-CBF6-1547-9160-EA44CFF5D3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2200" y="4250529"/>
            <a:ext cx="1865715" cy="188148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humb.php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124744"/>
            <a:ext cx="7956376" cy="3630097"/>
          </a:xfrm>
          <a:prstGeom prst="rect">
            <a:avLst/>
          </a:prstGeom>
        </p:spPr>
      </p:pic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07504" y="-171400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3200" b="1" dirty="0"/>
              <a:t>No Computer Science Experience Required</a:t>
            </a:r>
            <a:endParaRPr lang="en-US" sz="3200" dirty="0"/>
          </a:p>
        </p:txBody>
      </p:sp>
      <p:sp>
        <p:nvSpPr>
          <p:cNvPr id="10" name="Rectangle 2"/>
          <p:cNvSpPr txBox="1">
            <a:spLocks noChangeArrowheads="1"/>
          </p:cNvSpPr>
          <p:nvPr/>
        </p:nvSpPr>
        <p:spPr bwMode="auto">
          <a:xfrm>
            <a:off x="251520" y="4437112"/>
            <a:ext cx="8352928" cy="2335489"/>
          </a:xfrm>
          <a:prstGeom prst="rect">
            <a:avLst/>
          </a:prstGeom>
          <a:solidFill>
            <a:schemeClr val="accent2">
              <a:lumMod val="75000"/>
              <a:lumOff val="25000"/>
            </a:schemeClr>
          </a:solidFill>
          <a:ln w="9525">
            <a:solidFill>
              <a:srgbClr val="FFFFFF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algn="l" eaLnBrk="1" hangingPunct="1"/>
            <a:r>
              <a:rPr lang="en-US" sz="1800" dirty="0">
                <a:solidFill>
                  <a:schemeClr val="tx1"/>
                </a:solidFill>
              </a:rPr>
              <a:t>Registered students are from Biochemistry, Biomedical Discovery &amp; Commercialization, Arts &amp; Sciences, </a:t>
            </a:r>
            <a:r>
              <a:rPr lang="en-US" sz="1800" dirty="0" err="1">
                <a:solidFill>
                  <a:schemeClr val="tx1"/>
                </a:solidFill>
              </a:rPr>
              <a:t>iSci</a:t>
            </a:r>
            <a:r>
              <a:rPr lang="en-US" sz="1800" dirty="0">
                <a:solidFill>
                  <a:schemeClr val="tx1"/>
                </a:solidFill>
              </a:rPr>
              <a:t>, Biology</a:t>
            </a:r>
          </a:p>
          <a:p>
            <a:pPr algn="l" eaLnBrk="1" hangingPunct="1"/>
            <a:endParaRPr lang="en-US" sz="1800" dirty="0">
              <a:solidFill>
                <a:schemeClr val="tx1"/>
              </a:solidFill>
            </a:endParaRPr>
          </a:p>
          <a:p>
            <a:pPr algn="l" eaLnBrk="1" hangingPunct="1"/>
            <a:r>
              <a:rPr lang="en-US" sz="1800" dirty="0">
                <a:solidFill>
                  <a:schemeClr val="tx1"/>
                </a:solidFill>
              </a:rPr>
              <a:t>The course goal is to teach you the theory and practice of analysis of real world research data in the biological / biomedical sciences.</a:t>
            </a:r>
          </a:p>
          <a:p>
            <a:pPr algn="l" eaLnBrk="1" hangingPunct="1"/>
            <a:endParaRPr lang="en-US" sz="1800" dirty="0">
              <a:solidFill>
                <a:schemeClr val="tx1"/>
              </a:solidFill>
            </a:endParaRPr>
          </a:p>
          <a:p>
            <a:pPr algn="l" eaLnBrk="1" hangingPunct="1"/>
            <a:r>
              <a:rPr lang="en-US" sz="1800" dirty="0">
                <a:solidFill>
                  <a:schemeClr val="tx1"/>
                </a:solidFill>
              </a:rPr>
              <a:t>The course will provide an introduction to Bioinformatics plus expand your research toolkit.</a:t>
            </a:r>
          </a:p>
        </p:txBody>
      </p:sp>
    </p:spTree>
    <p:extLst>
      <p:ext uri="{BB962C8B-B14F-4D97-AF65-F5344CB8AC3E}">
        <p14:creationId xmlns:p14="http://schemas.microsoft.com/office/powerpoint/2010/main" val="3043352079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171400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3200" b="1" dirty="0"/>
              <a:t>Course Structure</a:t>
            </a:r>
            <a:endParaRPr lang="en-US" sz="3200" dirty="0"/>
          </a:p>
        </p:txBody>
      </p:sp>
      <p:sp>
        <p:nvSpPr>
          <p:cNvPr id="2" name="TextBox 1"/>
          <p:cNvSpPr txBox="1"/>
          <p:nvPr/>
        </p:nvSpPr>
        <p:spPr>
          <a:xfrm>
            <a:off x="683568" y="1273984"/>
            <a:ext cx="8136904" cy="2369880"/>
          </a:xfrm>
          <a:prstGeom prst="rect">
            <a:avLst/>
          </a:prstGeom>
          <a:solidFill>
            <a:schemeClr val="accent2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Weekly Modules - Mondays</a:t>
            </a:r>
          </a:p>
          <a:p>
            <a:endParaRPr lang="en-US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Traditional lecture to introduce the topic and outline the key objectives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Overview and (optional) readings available in GitLab: https://</a:t>
            </a:r>
            <a:r>
              <a:rPr lang="en-US" sz="2000" dirty="0" err="1"/>
              <a:t>github.com</a:t>
            </a:r>
            <a:r>
              <a:rPr lang="en-US" sz="2000" dirty="0"/>
              <a:t>/</a:t>
            </a:r>
            <a:r>
              <a:rPr lang="en-US" sz="2000" dirty="0" err="1"/>
              <a:t>agmcarthur</a:t>
            </a:r>
            <a:r>
              <a:rPr lang="en-US" sz="2000" dirty="0"/>
              <a:t>/Biochem-3BP3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992444832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171400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3200" b="1" dirty="0"/>
              <a:t>Course Structure</a:t>
            </a:r>
            <a:endParaRPr lang="en-US" sz="3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B8ED033-452D-A748-9AE5-6A509893C6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640" y="1124744"/>
            <a:ext cx="6213966" cy="5373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038624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171400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3200" b="1" dirty="0"/>
              <a:t>Course Structure</a:t>
            </a:r>
            <a:endParaRPr lang="en-US" sz="3200" dirty="0"/>
          </a:p>
        </p:txBody>
      </p:sp>
      <p:sp>
        <p:nvSpPr>
          <p:cNvPr id="2" name="TextBox 1"/>
          <p:cNvSpPr txBox="1"/>
          <p:nvPr/>
        </p:nvSpPr>
        <p:spPr>
          <a:xfrm>
            <a:off x="683568" y="1273984"/>
            <a:ext cx="8136904" cy="1754327"/>
          </a:xfrm>
          <a:prstGeom prst="rect">
            <a:avLst/>
          </a:prstGeom>
          <a:solidFill>
            <a:schemeClr val="accent2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Weekly Modules – Wednesdays</a:t>
            </a:r>
          </a:p>
          <a:p>
            <a:endParaRPr lang="en-US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Lab - 4 hour Problem-Based Learning Session (with break)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A core assignment due on Avenue to Learn (deadline varies)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3 students give a 10 minute “Flash Update” presentation each week</a:t>
            </a: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611560" y="3261320"/>
            <a:ext cx="5904656" cy="5997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algn="l" eaLnBrk="1" hangingPunct="1"/>
            <a:r>
              <a:rPr lang="en-US" sz="1800" dirty="0">
                <a:solidFill>
                  <a:schemeClr val="tx1"/>
                </a:solidFill>
              </a:rPr>
              <a:t>Course Schedule is on Avenue to Learn: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8F052B-059A-4844-AD49-3155DCA25F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595" y="3894128"/>
            <a:ext cx="7893877" cy="2664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046862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171400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3200" b="1" dirty="0"/>
              <a:t>Flash Updates</a:t>
            </a:r>
            <a:endParaRPr lang="en-US" sz="3200" dirty="0"/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611560" y="1124744"/>
            <a:ext cx="7704856" cy="1584176"/>
          </a:xfrm>
          <a:prstGeom prst="rect">
            <a:avLst/>
          </a:prstGeom>
          <a:solidFill>
            <a:schemeClr val="accent2">
              <a:lumMod val="75000"/>
              <a:lumOff val="2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marL="285750" indent="-285750" algn="l" eaLnBrk="1" hangingPunct="1">
              <a:buFont typeface="Arial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Course Schedule is on Avenue to Learn</a:t>
            </a:r>
          </a:p>
          <a:p>
            <a:pPr marL="285750" indent="-285750" algn="l" eaLnBrk="1" hangingPunct="1">
              <a:buFont typeface="Arial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A Flash Update is a 10 minute PowerPoint presentation summarizing the key points of the assigned topic</a:t>
            </a:r>
          </a:p>
          <a:p>
            <a:pPr marL="285750" indent="-285750" algn="l" eaLnBrk="1" hangingPunct="1">
              <a:buFont typeface="Arial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PowerPoint file must be uploaded to Avenue to Learn by start of lab on Wednesdays!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679056-9158-E046-AB8F-EC577D8744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736" y="3212976"/>
            <a:ext cx="8660824" cy="259228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D66F1F2-F237-9943-B7A1-25E96179DE96}"/>
              </a:ext>
            </a:extLst>
          </p:cNvPr>
          <p:cNvSpPr txBox="1"/>
          <p:nvPr/>
        </p:nvSpPr>
        <p:spPr>
          <a:xfrm rot="1810318">
            <a:off x="4211960" y="4278287"/>
            <a:ext cx="13656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UPDATE</a:t>
            </a:r>
          </a:p>
        </p:txBody>
      </p:sp>
    </p:spTree>
    <p:extLst>
      <p:ext uri="{BB962C8B-B14F-4D97-AF65-F5344CB8AC3E}">
        <p14:creationId xmlns:p14="http://schemas.microsoft.com/office/powerpoint/2010/main" val="3006530353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171400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3200" b="1" dirty="0"/>
              <a:t>Course Structure</a:t>
            </a:r>
            <a:endParaRPr lang="en-US" sz="3200" dirty="0"/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755576" y="1029072"/>
            <a:ext cx="5904656" cy="5997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algn="l" eaLnBrk="1" hangingPunct="1"/>
            <a:r>
              <a:rPr lang="en-US" sz="1800" dirty="0">
                <a:solidFill>
                  <a:schemeClr val="tx1"/>
                </a:solidFill>
              </a:rPr>
              <a:t>Course Outline &amp; Marking Rubrics are on Avenue to Learn: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11560" y="3938280"/>
            <a:ext cx="8136904" cy="1938992"/>
          </a:xfrm>
          <a:prstGeom prst="rect">
            <a:avLst/>
          </a:prstGeom>
          <a:solidFill>
            <a:schemeClr val="accent2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No textbook – primary literature only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Kara is available by appointment – see her first!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All work submitted via Avenue to Learn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Late penalty of 10% per day (grade of zero after 4 days)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Use McMaster Student Absence Form for absence less than 3 days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Final exam covers the entirety of the course; multiple choice questions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6C9F94-3BE4-5344-80B6-30764AD79A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9672" y="1898696"/>
            <a:ext cx="5904656" cy="1604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175146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171400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3200" b="1" dirty="0"/>
              <a:t>Andrew</a:t>
            </a:r>
            <a:endParaRPr lang="en-US" sz="3200" dirty="0"/>
          </a:p>
        </p:txBody>
      </p:sp>
      <p:sp>
        <p:nvSpPr>
          <p:cNvPr id="7" name="TextBox 6"/>
          <p:cNvSpPr txBox="1"/>
          <p:nvPr/>
        </p:nvSpPr>
        <p:spPr>
          <a:xfrm>
            <a:off x="611560" y="1124744"/>
            <a:ext cx="8136904" cy="3477875"/>
          </a:xfrm>
          <a:prstGeom prst="rect">
            <a:avLst/>
          </a:prstGeom>
          <a:solidFill>
            <a:schemeClr val="accent2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Undergraduate in Ecology &amp; Evolution (UWO)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PhD in Deep-Sea Biology (</a:t>
            </a:r>
            <a:r>
              <a:rPr lang="en-US" sz="2000" dirty="0" err="1"/>
              <a:t>UVic</a:t>
            </a:r>
            <a:r>
              <a:rPr lang="en-US" sz="2000" dirty="0"/>
              <a:t>)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Post-Doc at the Smithsonian Institution (Washington, DC)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Faculty at the Marine Biological Laboratory (Woods Hole, MA)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Left academia in 2006 – 10 years in the private sector with my own Bioinformatics company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Joined McMaster in late 2014 as the Cisco Research Chair in Bioinformatics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Sequenced the </a:t>
            </a:r>
            <a:r>
              <a:rPr lang="en-US" sz="2000" i="1" dirty="0"/>
              <a:t>Giardia lamblia </a:t>
            </a:r>
            <a:r>
              <a:rPr lang="en-US" sz="2000" dirty="0"/>
              <a:t>genome, leads the Comprehensive Antibiotic Resistance Database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323528" y="4213537"/>
            <a:ext cx="8568952" cy="1535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algn="l" eaLnBrk="1" hangingPunct="1"/>
            <a:r>
              <a:rPr lang="en-US" sz="3200" b="1" dirty="0"/>
              <a:t>Kara</a:t>
            </a:r>
            <a:endParaRPr lang="en-US" sz="3200" dirty="0"/>
          </a:p>
        </p:txBody>
      </p:sp>
      <p:sp>
        <p:nvSpPr>
          <p:cNvPr id="10" name="TextBox 9"/>
          <p:cNvSpPr txBox="1"/>
          <p:nvPr/>
        </p:nvSpPr>
        <p:spPr>
          <a:xfrm>
            <a:off x="611560" y="5509681"/>
            <a:ext cx="8136904" cy="1015663"/>
          </a:xfrm>
          <a:prstGeom prst="rect">
            <a:avLst/>
          </a:prstGeom>
          <a:solidFill>
            <a:schemeClr val="accent2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Undergrad degree in Biomedical Discovery &amp; Commercialization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PhD student in the McArthur Lab – Drug Resistance Analytics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err="1"/>
              <a:t>MacDATA</a:t>
            </a:r>
            <a:r>
              <a:rPr lang="en-US" sz="2000" dirty="0"/>
              <a:t> Institute Graduate Fellow, OGS Award, etc.</a:t>
            </a:r>
          </a:p>
        </p:txBody>
      </p:sp>
    </p:spTree>
    <p:extLst>
      <p:ext uri="{BB962C8B-B14F-4D97-AF65-F5344CB8AC3E}">
        <p14:creationId xmlns:p14="http://schemas.microsoft.com/office/powerpoint/2010/main" val="4284539902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171400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3200" b="1" dirty="0"/>
              <a:t>A ‘Living’ Course</a:t>
            </a:r>
            <a:endParaRPr lang="en-US" sz="3200" dirty="0"/>
          </a:p>
        </p:txBody>
      </p:sp>
      <p:sp>
        <p:nvSpPr>
          <p:cNvPr id="2" name="TextBox 1"/>
          <p:cNvSpPr txBox="1"/>
          <p:nvPr/>
        </p:nvSpPr>
        <p:spPr>
          <a:xfrm>
            <a:off x="827584" y="1031245"/>
            <a:ext cx="6768752" cy="3477875"/>
          </a:xfrm>
          <a:prstGeom prst="rect">
            <a:avLst/>
          </a:prstGeom>
          <a:solidFill>
            <a:schemeClr val="accent2">
              <a:lumMod val="75000"/>
              <a:lumOff val="25000"/>
            </a:schemeClr>
          </a:solidFill>
          <a:ln>
            <a:solidFill>
              <a:srgbClr val="FFFFFF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Each term </a:t>
            </a:r>
            <a:r>
              <a:rPr lang="mr-IN" sz="2000" dirty="0"/>
              <a:t>–</a:t>
            </a:r>
            <a:r>
              <a:rPr lang="en-US" sz="2000" dirty="0"/>
              <a:t> evolving lectures, data, tools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Problem-Based Learning, Inverted Teaching Style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Real Experimental Data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Not everything is going to go perfectly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Experimental data is messy – there may not be an “answer”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The schedule is tentative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The 5% in-class assignments are tentative, some may be converted to participation marks</a:t>
            </a:r>
          </a:p>
          <a:p>
            <a:endParaRPr lang="en-US" sz="2000" dirty="0"/>
          </a:p>
        </p:txBody>
      </p:sp>
      <p:sp>
        <p:nvSpPr>
          <p:cNvPr id="10" name="Rectangle 2"/>
          <p:cNvSpPr txBox="1">
            <a:spLocks noChangeArrowheads="1"/>
          </p:cNvSpPr>
          <p:nvPr/>
        </p:nvSpPr>
        <p:spPr bwMode="auto">
          <a:xfrm>
            <a:off x="333084" y="4149080"/>
            <a:ext cx="8568952" cy="1535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algn="l" eaLnBrk="1" hangingPunct="1"/>
            <a:r>
              <a:rPr lang="en-US" sz="3200" b="1" dirty="0"/>
              <a:t>Being Successful</a:t>
            </a:r>
            <a:endParaRPr lang="en-US" sz="3200" dirty="0"/>
          </a:p>
        </p:txBody>
      </p:sp>
      <p:sp>
        <p:nvSpPr>
          <p:cNvPr id="11" name="TextBox 10"/>
          <p:cNvSpPr txBox="1"/>
          <p:nvPr/>
        </p:nvSpPr>
        <p:spPr>
          <a:xfrm>
            <a:off x="837140" y="5351725"/>
            <a:ext cx="6768752" cy="1323439"/>
          </a:xfrm>
          <a:prstGeom prst="rect">
            <a:avLst/>
          </a:prstGeom>
          <a:solidFill>
            <a:schemeClr val="accent2">
              <a:lumMod val="75000"/>
              <a:lumOff val="25000"/>
            </a:schemeClr>
          </a:solidFill>
          <a:ln>
            <a:solidFill>
              <a:srgbClr val="FFFFFF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Attend all Labs &amp; Lectures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Ask questions and use your Teaching Assistant!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Keep up with Reading Assignments – Lectures &amp; Flash Updates</a:t>
            </a:r>
          </a:p>
        </p:txBody>
      </p:sp>
    </p:spTree>
    <p:extLst>
      <p:ext uri="{BB962C8B-B14F-4D97-AF65-F5344CB8AC3E}">
        <p14:creationId xmlns:p14="http://schemas.microsoft.com/office/powerpoint/2010/main" val="2457470998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171400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3200" b="1" dirty="0"/>
              <a:t>Questions about the Course?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60419872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171400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3200" b="1" dirty="0"/>
              <a:t>A few things</a:t>
            </a:r>
            <a:r>
              <a:rPr lang="is-IS" sz="3200" b="1" dirty="0"/>
              <a:t>…</a:t>
            </a:r>
            <a:endParaRPr lang="en-US" sz="3200" dirty="0"/>
          </a:p>
        </p:txBody>
      </p:sp>
      <p:pic>
        <p:nvPicPr>
          <p:cNvPr id="3" name="Picture 2" descr="avenu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246188"/>
            <a:ext cx="2394544" cy="598636"/>
          </a:xfrm>
          <a:prstGeom prst="rect">
            <a:avLst/>
          </a:prstGeom>
        </p:spPr>
      </p:pic>
      <p:pic>
        <p:nvPicPr>
          <p:cNvPr id="4" name="Picture 3" descr="Unknow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2522780"/>
            <a:ext cx="1944216" cy="690196"/>
          </a:xfrm>
          <a:prstGeom prst="rect">
            <a:avLst/>
          </a:prstGeom>
        </p:spPr>
      </p:pic>
      <p:pic>
        <p:nvPicPr>
          <p:cNvPr id="5" name="Picture 4" descr="vpn.tif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3928884"/>
            <a:ext cx="1656184" cy="101228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491880" y="1124744"/>
            <a:ext cx="43924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Avenue to Learn is central to the course – handing in assignments, schedules, Flash Update </a:t>
            </a:r>
            <a:r>
              <a:rPr lang="en-US" sz="1800" dirty="0" err="1"/>
              <a:t>powerpoints</a:t>
            </a:r>
            <a:r>
              <a:rPr lang="en-US" sz="1800" dirty="0"/>
              <a:t>, Lecture </a:t>
            </a:r>
            <a:r>
              <a:rPr lang="en-US" sz="1800" dirty="0" err="1"/>
              <a:t>powerpoints</a:t>
            </a:r>
            <a:r>
              <a:rPr lang="en-US" sz="1800" dirty="0"/>
              <a:t>, lab assignment downloads, etc.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491880" y="2420888"/>
            <a:ext cx="43924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All readings can be found on PubMed via a McMaster IP address or via the McMaster </a:t>
            </a:r>
            <a:r>
              <a:rPr lang="en-US" sz="1800" dirty="0" err="1"/>
              <a:t>LibAccess</a:t>
            </a:r>
            <a:r>
              <a:rPr lang="en-US" sz="1800" dirty="0"/>
              <a:t> portal if off campus: https://</a:t>
            </a:r>
            <a:r>
              <a:rPr lang="en-US" sz="1800" dirty="0" err="1"/>
              <a:t>libraryssl.lib.mcmaster.ca</a:t>
            </a:r>
            <a:r>
              <a:rPr lang="en-US" sz="1800" dirty="0"/>
              <a:t> (E-Journals)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491880" y="3784868"/>
            <a:ext cx="43924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/>
              <a:t>LibAccess</a:t>
            </a:r>
            <a:r>
              <a:rPr lang="en-US" sz="1800" dirty="0"/>
              <a:t> and A2L cannot be accessed from off-campus unless you use the Virtual Private Network: http://</a:t>
            </a:r>
            <a:r>
              <a:rPr lang="en-US" sz="1800" dirty="0" err="1"/>
              <a:t>www.mcmaster.ca</a:t>
            </a:r>
            <a:r>
              <a:rPr lang="en-US" sz="1800" dirty="0"/>
              <a:t>/</a:t>
            </a:r>
            <a:r>
              <a:rPr lang="en-US" sz="1800" dirty="0" err="1"/>
              <a:t>uts</a:t>
            </a:r>
            <a:r>
              <a:rPr lang="en-US" sz="1800" dirty="0"/>
              <a:t>/network/</a:t>
            </a:r>
            <a:r>
              <a:rPr lang="en-US" sz="1800" dirty="0" err="1"/>
              <a:t>vpn</a:t>
            </a:r>
            <a:r>
              <a:rPr lang="en-US" sz="1800" dirty="0"/>
              <a:t>/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403648" y="5229200"/>
            <a:ext cx="67687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/>
              <a:t>KTH B121 computers will automatically log you out after 10 minutes of no mouse movement – deleting all your work. Use Caffeine, but remember to log out!</a:t>
            </a:r>
          </a:p>
        </p:txBody>
      </p:sp>
    </p:spTree>
    <p:extLst>
      <p:ext uri="{BB962C8B-B14F-4D97-AF65-F5344CB8AC3E}">
        <p14:creationId xmlns:p14="http://schemas.microsoft.com/office/powerpoint/2010/main" val="2013344970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28600" y="381000"/>
            <a:ext cx="8686800" cy="1676400"/>
          </a:xfrm>
        </p:spPr>
        <p:txBody>
          <a:bodyPr/>
          <a:lstStyle/>
          <a:p>
            <a:pPr eaLnBrk="1" hangingPunct="1"/>
            <a:r>
              <a:rPr lang="en-US" sz="3200" b="1" dirty="0"/>
              <a:t>Practical</a:t>
            </a:r>
            <a:endParaRPr lang="en-US" sz="3200" dirty="0"/>
          </a:p>
        </p:txBody>
      </p:sp>
      <p:sp>
        <p:nvSpPr>
          <p:cNvPr id="10" name="Rectangle 2"/>
          <p:cNvSpPr txBox="1">
            <a:spLocks noChangeArrowheads="1"/>
          </p:cNvSpPr>
          <p:nvPr/>
        </p:nvSpPr>
        <p:spPr bwMode="auto">
          <a:xfrm>
            <a:off x="228360" y="1824608"/>
            <a:ext cx="86868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eaLnBrk="1" hangingPunct="1"/>
            <a:r>
              <a:rPr lang="en-US" sz="3200" b="1" dirty="0"/>
              <a:t>Bioinformatics</a:t>
            </a:r>
            <a:endParaRPr lang="en-US" sz="3200" dirty="0"/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 bwMode="auto">
          <a:xfrm>
            <a:off x="228840" y="3501008"/>
            <a:ext cx="86868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eaLnBrk="1" hangingPunct="1"/>
            <a:r>
              <a:rPr lang="en-US" sz="3200" b="1" dirty="0"/>
              <a:t>Genomics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236268413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171400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3200" b="1" dirty="0"/>
              <a:t>A few things</a:t>
            </a:r>
            <a:r>
              <a:rPr lang="is-IS" sz="3200" b="1" dirty="0"/>
              <a:t>…</a:t>
            </a:r>
            <a:endParaRPr lang="en-US" sz="3200" dirty="0"/>
          </a:p>
        </p:txBody>
      </p:sp>
      <p:sp>
        <p:nvSpPr>
          <p:cNvPr id="7" name="TextBox 6"/>
          <p:cNvSpPr txBox="1"/>
          <p:nvPr/>
        </p:nvSpPr>
        <p:spPr>
          <a:xfrm>
            <a:off x="3941894" y="1268760"/>
            <a:ext cx="439248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Officially – no food or drink in the lab. </a:t>
            </a:r>
          </a:p>
          <a:p>
            <a:endParaRPr lang="en-US" sz="1800" dirty="0"/>
          </a:p>
          <a:p>
            <a:r>
              <a:rPr lang="en-US" sz="1800" dirty="0"/>
              <a:t>Unofficially – be discrete and neat, eat in the hall during breaks.</a:t>
            </a:r>
          </a:p>
          <a:p>
            <a:endParaRPr lang="en-US" sz="1800" dirty="0"/>
          </a:p>
          <a:p>
            <a:r>
              <a:rPr lang="en-US" sz="1800" dirty="0"/>
              <a:t>Let me know if we need a break!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BA555E3-2960-B044-A36B-C3F2BA1ABE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1268760"/>
            <a:ext cx="3301370" cy="175718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1748A96-D054-8849-8F86-C0A21F214A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584" y="3501008"/>
            <a:ext cx="1647856" cy="292494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BF0082B-CAB2-E94B-902E-45093573ED98}"/>
              </a:ext>
            </a:extLst>
          </p:cNvPr>
          <p:cNvSpPr txBox="1"/>
          <p:nvPr/>
        </p:nvSpPr>
        <p:spPr>
          <a:xfrm>
            <a:off x="2699792" y="3645024"/>
            <a:ext cx="34563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Unexpected interruptions may happen!</a:t>
            </a:r>
          </a:p>
        </p:txBody>
      </p:sp>
    </p:spTree>
    <p:extLst>
      <p:ext uri="{BB962C8B-B14F-4D97-AF65-F5344CB8AC3E}">
        <p14:creationId xmlns:p14="http://schemas.microsoft.com/office/powerpoint/2010/main" val="4279596923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171400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3200" b="1" dirty="0"/>
              <a:t>Using PubMed</a:t>
            </a:r>
            <a:endParaRPr lang="en-US" sz="3200" dirty="0"/>
          </a:p>
        </p:txBody>
      </p:sp>
      <p:pic>
        <p:nvPicPr>
          <p:cNvPr id="2" name="Picture 1" descr="pubmed1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501008"/>
            <a:ext cx="7164288" cy="319473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 bwMode="auto">
          <a:xfrm>
            <a:off x="2195736" y="3573016"/>
            <a:ext cx="630464" cy="382272"/>
          </a:xfrm>
          <a:prstGeom prst="ellipse">
            <a:avLst/>
          </a:prstGeom>
          <a:noFill/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3F596B-A82E-6C4C-BB5E-A5D4BE1C43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8202" y="980728"/>
            <a:ext cx="6507596" cy="2196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410743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ubmed2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501008"/>
            <a:ext cx="7128792" cy="3239852"/>
          </a:xfrm>
          <a:prstGeom prst="rect">
            <a:avLst/>
          </a:prstGeom>
        </p:spPr>
      </p:pic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171400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3200" b="1" dirty="0"/>
              <a:t>Using PubMed</a:t>
            </a:r>
            <a:endParaRPr lang="en-US" sz="3200" dirty="0"/>
          </a:p>
        </p:txBody>
      </p:sp>
      <p:sp>
        <p:nvSpPr>
          <p:cNvPr id="6" name="Oval 5"/>
          <p:cNvSpPr/>
          <p:nvPr/>
        </p:nvSpPr>
        <p:spPr bwMode="auto">
          <a:xfrm>
            <a:off x="5508104" y="4077072"/>
            <a:ext cx="1008112" cy="576064"/>
          </a:xfrm>
          <a:prstGeom prst="ellipse">
            <a:avLst/>
          </a:prstGeom>
          <a:noFill/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FF72C03-6D82-5042-A439-D8AF79AB79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8202" y="980728"/>
            <a:ext cx="6507596" cy="2196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47446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171400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3200" b="1" dirty="0"/>
              <a:t>Using PubMed</a:t>
            </a:r>
            <a:endParaRPr lang="en-US" sz="3200" dirty="0"/>
          </a:p>
        </p:txBody>
      </p:sp>
      <p:pic>
        <p:nvPicPr>
          <p:cNvPr id="2" name="Picture 1" descr="pubmed3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19" y="3501008"/>
            <a:ext cx="5620339" cy="3168352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 bwMode="auto">
          <a:xfrm>
            <a:off x="1142264" y="5971960"/>
            <a:ext cx="432048" cy="288032"/>
          </a:xfrm>
          <a:prstGeom prst="ellipse">
            <a:avLst/>
          </a:prstGeom>
          <a:noFill/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C2B6DFD-C844-C448-B706-9E2E3F822D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8202" y="980728"/>
            <a:ext cx="6507596" cy="2196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601391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171400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3200" b="1" dirty="0"/>
              <a:t>Using PubMed</a:t>
            </a:r>
            <a:endParaRPr lang="en-US" sz="3200" dirty="0"/>
          </a:p>
        </p:txBody>
      </p:sp>
      <p:pic>
        <p:nvPicPr>
          <p:cNvPr id="3" name="Picture 2" descr="libaccess1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3429000"/>
            <a:ext cx="5328592" cy="3246342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 bwMode="auto">
          <a:xfrm>
            <a:off x="3419872" y="5661248"/>
            <a:ext cx="792088" cy="288032"/>
          </a:xfrm>
          <a:prstGeom prst="ellipse">
            <a:avLst/>
          </a:prstGeom>
          <a:noFill/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CBB243-F742-5D47-8519-454FBF9127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8202" y="980728"/>
            <a:ext cx="6507596" cy="2196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492452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171400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3200" b="1" dirty="0"/>
              <a:t>Using PubMed</a:t>
            </a:r>
            <a:endParaRPr lang="en-US" sz="3200" dirty="0"/>
          </a:p>
        </p:txBody>
      </p:sp>
      <p:pic>
        <p:nvPicPr>
          <p:cNvPr id="2" name="Picture 1" descr="libaccess2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3429000"/>
            <a:ext cx="3240360" cy="3235048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 bwMode="auto">
          <a:xfrm>
            <a:off x="395536" y="3861048"/>
            <a:ext cx="792088" cy="288032"/>
          </a:xfrm>
          <a:prstGeom prst="ellipse">
            <a:avLst/>
          </a:prstGeom>
          <a:noFill/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" name="Oval 9"/>
          <p:cNvSpPr/>
          <p:nvPr/>
        </p:nvSpPr>
        <p:spPr bwMode="auto">
          <a:xfrm>
            <a:off x="467544" y="6453336"/>
            <a:ext cx="576064" cy="288032"/>
          </a:xfrm>
          <a:prstGeom prst="ellipse">
            <a:avLst/>
          </a:prstGeom>
          <a:noFill/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CED3A9F-F12F-3947-9E36-7166E75D51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8202" y="980728"/>
            <a:ext cx="6507596" cy="2196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121448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171400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3200" b="1" dirty="0"/>
              <a:t>Bioinformatics</a:t>
            </a:r>
            <a:endParaRPr lang="en-US" sz="3200" dirty="0"/>
          </a:p>
        </p:txBody>
      </p:sp>
      <p:sp>
        <p:nvSpPr>
          <p:cNvPr id="2" name="TextBox 1"/>
          <p:cNvSpPr txBox="1"/>
          <p:nvPr/>
        </p:nvSpPr>
        <p:spPr>
          <a:xfrm>
            <a:off x="827584" y="1031245"/>
            <a:ext cx="7488832" cy="409342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Application of mathematical, statistical, and computational approaches to biological data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Modern emphasis (and emphasis of this course) is upon genomic data, dominated by DNA sequencing.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Yet, bioinformatics is very broad &amp; diverse, for example: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err="1"/>
              <a:t>chemoinformatics</a:t>
            </a:r>
            <a:endParaRPr lang="en-US" sz="2000" dirty="0"/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protein structure, prediction of ligand binding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whole cell simulation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evolutionary biology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assay development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analytics and machine learning</a:t>
            </a:r>
          </a:p>
          <a:p>
            <a:pPr marL="800100" lvl="1" indent="-342900">
              <a:buFont typeface="Arial"/>
              <a:buChar char="•"/>
            </a:pPr>
            <a:endParaRPr lang="en-US" sz="2000" dirty="0"/>
          </a:p>
          <a:p>
            <a:endParaRPr lang="en-US" sz="2000" dirty="0"/>
          </a:p>
        </p:txBody>
      </p:sp>
      <p:pic>
        <p:nvPicPr>
          <p:cNvPr id="3" name="Picture 2" descr="unique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4509120"/>
            <a:ext cx="7920880" cy="20676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95536" y="6551766"/>
            <a:ext cx="451357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J. Chang. 2015. Core services: Reward </a:t>
            </a:r>
            <a:r>
              <a:rPr lang="en-US" sz="1100" dirty="0" err="1"/>
              <a:t>bioinformaticians</a:t>
            </a:r>
            <a:r>
              <a:rPr lang="en-US" sz="1100" dirty="0"/>
              <a:t>. Nature 520:151-2.</a:t>
            </a:r>
          </a:p>
        </p:txBody>
      </p:sp>
    </p:spTree>
    <p:extLst>
      <p:ext uri="{BB962C8B-B14F-4D97-AF65-F5344CB8AC3E}">
        <p14:creationId xmlns:p14="http://schemas.microsoft.com/office/powerpoint/2010/main" val="1224733376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171400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3200" b="1" dirty="0"/>
              <a:t>Bioinformatics</a:t>
            </a:r>
            <a:endParaRPr lang="en-US" sz="3200" dirty="0"/>
          </a:p>
        </p:txBody>
      </p:sp>
      <p:sp>
        <p:nvSpPr>
          <p:cNvPr id="2" name="TextBox 1"/>
          <p:cNvSpPr txBox="1"/>
          <p:nvPr/>
        </p:nvSpPr>
        <p:spPr>
          <a:xfrm>
            <a:off x="827584" y="1031245"/>
            <a:ext cx="7488832" cy="501675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Even 10 years ago collecting low- to mid-volume data (e.g. DNA sequencing) was slow and expensive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Now – large scale data collection fast and inexpensive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DNA sequencing is quickly becoming an “assay” – performed by many researchers whose primary goal is not bioinformatics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We now need a balance between bioinformatics labs / core facilities and translating the skill set to researchers in all areas of bioscience</a:t>
            </a:r>
          </a:p>
        </p:txBody>
      </p:sp>
      <p:pic>
        <p:nvPicPr>
          <p:cNvPr id="6" name="Picture 5" descr="miseq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2132856"/>
            <a:ext cx="3085219" cy="205842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42914" y="4157408"/>
            <a:ext cx="163815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dirty="0" err="1">
                <a:solidFill>
                  <a:srgbClr val="FFFFFF"/>
                </a:solidFill>
              </a:rPr>
              <a:t>Illumina</a:t>
            </a:r>
            <a:r>
              <a:rPr lang="en-US" sz="1100" i="1" dirty="0">
                <a:solidFill>
                  <a:srgbClr val="FFFFFF"/>
                </a:solidFill>
              </a:rPr>
              <a:t> DNA Sequencer</a:t>
            </a:r>
          </a:p>
        </p:txBody>
      </p:sp>
      <p:pic>
        <p:nvPicPr>
          <p:cNvPr id="8" name="Picture 7" descr="maxresdefault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048" y="2132856"/>
            <a:ext cx="3584399" cy="201622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076056" y="4149080"/>
            <a:ext cx="172173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dirty="0" err="1">
                <a:solidFill>
                  <a:srgbClr val="FFFFFF"/>
                </a:solidFill>
              </a:rPr>
              <a:t>Nanopore</a:t>
            </a:r>
            <a:r>
              <a:rPr lang="en-US" sz="1100" i="1" dirty="0">
                <a:solidFill>
                  <a:srgbClr val="FFFFFF"/>
                </a:solidFill>
              </a:rPr>
              <a:t> DNA Sequencer</a:t>
            </a:r>
          </a:p>
        </p:txBody>
      </p:sp>
    </p:spTree>
    <p:extLst>
      <p:ext uri="{BB962C8B-B14F-4D97-AF65-F5344CB8AC3E}">
        <p14:creationId xmlns:p14="http://schemas.microsoft.com/office/powerpoint/2010/main" val="2969312816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171400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3200" b="1" dirty="0"/>
              <a:t>Bioinformatics – Relative Costs</a:t>
            </a:r>
            <a:endParaRPr lang="en-US" sz="3200" dirty="0"/>
          </a:p>
        </p:txBody>
      </p:sp>
      <p:pic>
        <p:nvPicPr>
          <p:cNvPr id="4" name="Picture 3" descr="future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40" y="1484784"/>
            <a:ext cx="7452320" cy="445156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55576" y="5871254"/>
            <a:ext cx="836639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Sboner</a:t>
            </a:r>
            <a:r>
              <a:rPr lang="en-US" sz="1100" dirty="0"/>
              <a:t> et al. 2011. The real cost of sequencing: higher than you think! Genome Biol. 12(8):125.</a:t>
            </a:r>
          </a:p>
          <a:p>
            <a:endParaRPr lang="en-US" sz="1100" dirty="0"/>
          </a:p>
          <a:p>
            <a:r>
              <a:rPr lang="en-US" sz="1100" dirty="0"/>
              <a:t>Next Generation Sequencing (NGS) – Low cost, high volume advanced sequencing methods, e.g. </a:t>
            </a:r>
            <a:r>
              <a:rPr lang="en-US" sz="1100" dirty="0" err="1"/>
              <a:t>Solexa</a:t>
            </a:r>
            <a:r>
              <a:rPr lang="en-US" sz="1100" dirty="0"/>
              <a:t>/</a:t>
            </a:r>
            <a:r>
              <a:rPr lang="en-US" sz="1100" dirty="0" err="1"/>
              <a:t>Illumina</a:t>
            </a:r>
            <a:r>
              <a:rPr lang="en-US" sz="1100" dirty="0"/>
              <a:t> massively parallel sequencing </a:t>
            </a:r>
          </a:p>
          <a:p>
            <a:r>
              <a:rPr lang="en-US" sz="1100" dirty="0"/>
              <a:t>Pre-NGS – High cost, low volume DNA sequencing based on the Sanger sequencing method</a:t>
            </a:r>
          </a:p>
        </p:txBody>
      </p:sp>
    </p:spTree>
    <p:extLst>
      <p:ext uri="{BB962C8B-B14F-4D97-AF65-F5344CB8AC3E}">
        <p14:creationId xmlns:p14="http://schemas.microsoft.com/office/powerpoint/2010/main" val="3419190821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171400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3200" b="1" dirty="0"/>
              <a:t>Bioinformatics</a:t>
            </a:r>
            <a:endParaRPr lang="en-US" sz="3200" dirty="0"/>
          </a:p>
        </p:txBody>
      </p:sp>
      <p:sp>
        <p:nvSpPr>
          <p:cNvPr id="2" name="TextBox 1"/>
          <p:cNvSpPr txBox="1"/>
          <p:nvPr/>
        </p:nvSpPr>
        <p:spPr>
          <a:xfrm>
            <a:off x="827584" y="1031245"/>
            <a:ext cx="7488832" cy="532453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Bioinformatics can be</a:t>
            </a:r>
            <a:r>
              <a:rPr lang="is-IS" sz="2000" dirty="0"/>
              <a:t>…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H</a:t>
            </a:r>
            <a:r>
              <a:rPr lang="is-IS" sz="2000" dirty="0"/>
              <a:t>ypothesis testing using experimentally generated data</a:t>
            </a:r>
          </a:p>
          <a:p>
            <a:pPr marL="800100" lvl="1" indent="-342900">
              <a:buFont typeface="Arial"/>
              <a:buChar char="•"/>
            </a:pPr>
            <a:r>
              <a:rPr lang="is-IS" sz="2000" dirty="0"/>
              <a:t>Data curation and knowledge integration</a:t>
            </a:r>
          </a:p>
          <a:p>
            <a:pPr marL="800100" lvl="1" indent="-342900">
              <a:buFont typeface="Arial"/>
              <a:buChar char="•"/>
            </a:pPr>
            <a:r>
              <a:rPr lang="is-IS" sz="2000" dirty="0"/>
              <a:t>Data mining as part of experimental design</a:t>
            </a: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There are no ‘one size fits all’ analyses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“Pure” bioinformatics is rare – new algorithm or data schema development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Most bioinformatics is “applied” and highly collaborative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err="1"/>
              <a:t>Bioinformaticians</a:t>
            </a:r>
            <a:r>
              <a:rPr lang="en-US" sz="2000" dirty="0"/>
              <a:t> need to understand the biology and lab work</a:t>
            </a:r>
          </a:p>
          <a:p>
            <a:pPr marL="800100" lvl="1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This course will survey a number of key applied bioinformatics questions, with an introduction to the underlying theory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The course emphasizes breadth instead of depth</a:t>
            </a:r>
          </a:p>
          <a:p>
            <a:pPr marL="342900" indent="-342900">
              <a:buFont typeface="Arial"/>
              <a:buChar char="•"/>
            </a:pPr>
            <a:r>
              <a:rPr lang="is-IS" sz="2000" dirty="0"/>
              <a:t>Go deeper...</a:t>
            </a:r>
          </a:p>
          <a:p>
            <a:pPr marL="800100" lvl="1" indent="-342900">
              <a:buFont typeface="Arial"/>
              <a:buChar char="•"/>
            </a:pPr>
            <a:r>
              <a:rPr lang="is-IS" sz="2000" dirty="0"/>
              <a:t>Bioinformatics 4th year thesis project</a:t>
            </a:r>
          </a:p>
          <a:p>
            <a:pPr marL="800100" lvl="1" indent="-342900">
              <a:buFont typeface="Arial"/>
              <a:buChar char="•"/>
            </a:pPr>
            <a:r>
              <a:rPr lang="is-IS" sz="2000" dirty="0"/>
              <a:t>Co-Op in a Bioinformatics lab</a:t>
            </a:r>
          </a:p>
          <a:p>
            <a:pPr marL="800100" lvl="1" indent="-342900">
              <a:buFont typeface="Arial"/>
              <a:buChar char="•"/>
            </a:pPr>
            <a:r>
              <a:rPr lang="is-IS" sz="2000" dirty="0"/>
              <a:t>Graduate school</a:t>
            </a:r>
          </a:p>
        </p:txBody>
      </p:sp>
    </p:spTree>
    <p:extLst>
      <p:ext uri="{BB962C8B-B14F-4D97-AF65-F5344CB8AC3E}">
        <p14:creationId xmlns:p14="http://schemas.microsoft.com/office/powerpoint/2010/main" val="4084825716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28600" y="381000"/>
            <a:ext cx="8686800" cy="1676400"/>
          </a:xfrm>
        </p:spPr>
        <p:txBody>
          <a:bodyPr/>
          <a:lstStyle/>
          <a:p>
            <a:pPr eaLnBrk="1" hangingPunct="1"/>
            <a:r>
              <a:rPr lang="en-US" sz="3200" b="1" dirty="0"/>
              <a:t>Practical</a:t>
            </a:r>
            <a:endParaRPr lang="en-US" sz="3200" dirty="0"/>
          </a:p>
        </p:txBody>
      </p:sp>
      <p:sp>
        <p:nvSpPr>
          <p:cNvPr id="10" name="Rectangle 2"/>
          <p:cNvSpPr txBox="1">
            <a:spLocks noChangeArrowheads="1"/>
          </p:cNvSpPr>
          <p:nvPr/>
        </p:nvSpPr>
        <p:spPr bwMode="auto">
          <a:xfrm>
            <a:off x="228360" y="1824608"/>
            <a:ext cx="86868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eaLnBrk="1" hangingPunct="1"/>
            <a:r>
              <a:rPr lang="en-US" sz="3200" b="1" dirty="0"/>
              <a:t>Bioinformatics</a:t>
            </a:r>
            <a:endParaRPr lang="en-US" sz="3200" dirty="0"/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 bwMode="auto">
          <a:xfrm>
            <a:off x="228840" y="3501008"/>
            <a:ext cx="86868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eaLnBrk="1" hangingPunct="1"/>
            <a:r>
              <a:rPr lang="en-US" sz="3200" b="1" dirty="0"/>
              <a:t>Genomics</a:t>
            </a:r>
            <a:endParaRPr lang="en-US" sz="3200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220988" y="2256656"/>
            <a:ext cx="86868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eaLnBrk="1" hangingPunct="1"/>
            <a:r>
              <a:rPr lang="en-US" sz="1800" b="1" dirty="0">
                <a:solidFill>
                  <a:schemeClr val="tx1"/>
                </a:solidFill>
              </a:rPr>
              <a:t>Biological Data | Computer Science | Math | Engineering | Statistics</a:t>
            </a:r>
            <a:endParaRPr lang="en-US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7461152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171400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3200" b="1" dirty="0"/>
              <a:t>Bioinformatics</a:t>
            </a:r>
            <a:endParaRPr lang="en-US" sz="3200" dirty="0"/>
          </a:p>
        </p:txBody>
      </p:sp>
      <p:sp>
        <p:nvSpPr>
          <p:cNvPr id="2" name="TextBox 1"/>
          <p:cNvSpPr txBox="1"/>
          <p:nvPr/>
        </p:nvSpPr>
        <p:spPr>
          <a:xfrm>
            <a:off x="827584" y="1031245"/>
            <a:ext cx="8136904" cy="532453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Bioinformatics is one of the data sciences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data – actual measurements and observations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metadata – information on methods, observer ID, date time, etc.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software &amp; algorithms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databases and data formats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computing hardware &amp; networks</a:t>
            </a:r>
          </a:p>
          <a:p>
            <a:pPr marL="800100" lvl="1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Publish and share your data or it might as well not exist!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Permanent identifiers are essential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Follow data and </a:t>
            </a:r>
            <a:r>
              <a:rPr lang="en-US" sz="2000"/>
              <a:t>file format </a:t>
            </a:r>
            <a:r>
              <a:rPr lang="en-US" sz="2000" dirty="0"/>
              <a:t>standards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Document and share your methods, software &amp; workflows – this is important metadata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Love your data scientist – </a:t>
            </a:r>
            <a:r>
              <a:rPr lang="en-US" sz="2000" dirty="0" err="1"/>
              <a:t>Biocurators</a:t>
            </a:r>
            <a:r>
              <a:rPr lang="en-US" sz="2000" dirty="0"/>
              <a:t> are the underdogs of modern biological research</a:t>
            </a:r>
          </a:p>
          <a:p>
            <a:pPr marL="800100" lvl="1" indent="-342900">
              <a:buFont typeface="Arial"/>
              <a:buChar char="•"/>
            </a:pPr>
            <a:endParaRPr lang="en-US" sz="2000" dirty="0"/>
          </a:p>
          <a:p>
            <a:pPr marL="800100" lvl="1" indent="-342900">
              <a:buFont typeface="Arial"/>
              <a:buChar char="•"/>
            </a:pPr>
            <a:endParaRPr lang="is-IS" sz="2000" dirty="0"/>
          </a:p>
        </p:txBody>
      </p:sp>
    </p:spTree>
    <p:extLst>
      <p:ext uri="{BB962C8B-B14F-4D97-AF65-F5344CB8AC3E}">
        <p14:creationId xmlns:p14="http://schemas.microsoft.com/office/powerpoint/2010/main" val="1543988052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171400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3200" b="1" dirty="0" err="1"/>
              <a:t>BioCuration</a:t>
            </a:r>
            <a:r>
              <a:rPr lang="en-US" sz="3200" b="1" dirty="0"/>
              <a:t> &amp; Databases</a:t>
            </a:r>
            <a:endParaRPr lang="en-US" sz="3200" dirty="0"/>
          </a:p>
        </p:txBody>
      </p:sp>
      <p:sp>
        <p:nvSpPr>
          <p:cNvPr id="2" name="TextBox 1"/>
          <p:cNvSpPr txBox="1"/>
          <p:nvPr/>
        </p:nvSpPr>
        <p:spPr>
          <a:xfrm>
            <a:off x="179512" y="4509120"/>
            <a:ext cx="8424936" cy="203132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1800" dirty="0"/>
              <a:t>One of the most important tools in bioinformatics today is the database</a:t>
            </a:r>
          </a:p>
          <a:p>
            <a:pPr marL="800100" lvl="1" indent="-342900">
              <a:buFont typeface="Arial"/>
              <a:buChar char="•"/>
            </a:pPr>
            <a:r>
              <a:rPr lang="en-US" sz="1800" dirty="0"/>
              <a:t>Primary – raw data – DNA sequence, protein structure, chemical structure, gene expression measurements, </a:t>
            </a:r>
            <a:r>
              <a:rPr lang="en-US" sz="1800" dirty="0" err="1"/>
              <a:t>etc</a:t>
            </a:r>
            <a:endParaRPr lang="en-US" sz="1800" dirty="0"/>
          </a:p>
          <a:p>
            <a:pPr marL="800100" lvl="1" indent="-342900">
              <a:buFont typeface="Arial"/>
              <a:buChar char="•"/>
            </a:pPr>
            <a:r>
              <a:rPr lang="en-US" sz="1800" dirty="0"/>
              <a:t>Secondary – integration of many sources of primary data, often organism-specific (e.g. </a:t>
            </a:r>
            <a:r>
              <a:rPr lang="en-US" sz="1800" i="1" dirty="0"/>
              <a:t>Drosophila</a:t>
            </a:r>
            <a:r>
              <a:rPr lang="en-US" sz="1800" dirty="0"/>
              <a:t> DB) or area specific (e.g. drug-drug interaction DB)</a:t>
            </a:r>
          </a:p>
          <a:p>
            <a:pPr marL="800100" lvl="1" indent="-342900">
              <a:buFont typeface="Arial"/>
              <a:buChar char="•"/>
            </a:pPr>
            <a:r>
              <a:rPr lang="en-US" sz="1800" dirty="0"/>
              <a:t>Literature </a:t>
            </a:r>
            <a:r>
              <a:rPr lang="en-US" sz="1800" dirty="0" err="1"/>
              <a:t>curation</a:t>
            </a:r>
            <a:r>
              <a:rPr lang="en-US" sz="1800" dirty="0"/>
              <a:t> (human or automated) and higher-level conceptual organization of knowledge (e.g. ontologies) increasingly important</a:t>
            </a:r>
            <a:endParaRPr lang="is-IS" sz="1800" dirty="0"/>
          </a:p>
        </p:txBody>
      </p:sp>
      <p:pic>
        <p:nvPicPr>
          <p:cNvPr id="3" name="Picture 2" descr="biocurators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776" y="980728"/>
            <a:ext cx="4152869" cy="316191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638711" y="4103494"/>
            <a:ext cx="64616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Burge et al. 2012. </a:t>
            </a:r>
            <a:r>
              <a:rPr lang="en-US" sz="1100" dirty="0" err="1"/>
              <a:t>Biocurators</a:t>
            </a:r>
            <a:r>
              <a:rPr lang="en-US" sz="1100" dirty="0"/>
              <a:t> and </a:t>
            </a:r>
            <a:r>
              <a:rPr lang="en-US" sz="1100" dirty="0" err="1"/>
              <a:t>biocuration</a:t>
            </a:r>
            <a:r>
              <a:rPr lang="en-US" sz="1100" dirty="0"/>
              <a:t>: surveying the 21st century challenges. Database Mar 20:bar059</a:t>
            </a:r>
          </a:p>
        </p:txBody>
      </p:sp>
    </p:spTree>
    <p:extLst>
      <p:ext uri="{BB962C8B-B14F-4D97-AF65-F5344CB8AC3E}">
        <p14:creationId xmlns:p14="http://schemas.microsoft.com/office/powerpoint/2010/main" val="3891843017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171400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3200" b="1" dirty="0"/>
              <a:t>Next Week’s Lab focuses on Databases</a:t>
            </a:r>
            <a:endParaRPr lang="en-US" sz="3200" dirty="0"/>
          </a:p>
        </p:txBody>
      </p:sp>
      <p:sp>
        <p:nvSpPr>
          <p:cNvPr id="7" name="TextBox 6"/>
          <p:cNvSpPr txBox="1"/>
          <p:nvPr/>
        </p:nvSpPr>
        <p:spPr>
          <a:xfrm>
            <a:off x="827584" y="1126992"/>
            <a:ext cx="8136904" cy="286232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Central Dogma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endParaRPr lang="is-IS" sz="2000" dirty="0"/>
          </a:p>
        </p:txBody>
      </p:sp>
      <p:pic>
        <p:nvPicPr>
          <p:cNvPr id="8" name="Picture 7" descr="dnatoprotein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1599110"/>
            <a:ext cx="1920096" cy="1772816"/>
          </a:xfrm>
          <a:prstGeom prst="rect">
            <a:avLst/>
          </a:prstGeom>
        </p:spPr>
      </p:pic>
      <p:pic>
        <p:nvPicPr>
          <p:cNvPr id="10" name="Picture 9" descr="LUT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144" y="1599110"/>
            <a:ext cx="1786414" cy="179910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742208" y="3399310"/>
            <a:ext cx="57821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Images from "Genetic Science Learning Center, University of Utah, http://</a:t>
            </a:r>
            <a:r>
              <a:rPr lang="en-US" sz="1100" dirty="0" err="1"/>
              <a:t>learn.genetics.utah.edu</a:t>
            </a:r>
            <a:r>
              <a:rPr lang="en-US" sz="1100" dirty="0"/>
              <a:t>."</a:t>
            </a:r>
          </a:p>
        </p:txBody>
      </p:sp>
      <p:pic>
        <p:nvPicPr>
          <p:cNvPr id="12" name="Picture 11" descr="DNA.tif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5379" y="1599110"/>
            <a:ext cx="1853242" cy="1794719"/>
          </a:xfrm>
          <a:prstGeom prst="rect">
            <a:avLst/>
          </a:prstGeom>
        </p:spPr>
      </p:pic>
      <p:pic>
        <p:nvPicPr>
          <p:cNvPr id="13" name="Picture 12" descr="TandT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3683" y="3759350"/>
            <a:ext cx="3276633" cy="2621978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660232" y="4293096"/>
            <a:ext cx="2160240" cy="93871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adenine and guanine are purines</a:t>
            </a:r>
          </a:p>
          <a:p>
            <a:pPr algn="ctr"/>
            <a:endParaRPr lang="en-US" sz="1100" dirty="0"/>
          </a:p>
          <a:p>
            <a:pPr algn="ctr"/>
            <a:r>
              <a:rPr lang="en-US" sz="1100" dirty="0"/>
              <a:t>cytosine, thymine, and uracil are </a:t>
            </a:r>
            <a:r>
              <a:rPr lang="en-US" sz="1100" dirty="0" err="1"/>
              <a:t>pyrimidines</a:t>
            </a:r>
            <a:endParaRPr lang="en-US" sz="1100" dirty="0"/>
          </a:p>
          <a:p>
            <a:pPr algn="ctr"/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69820382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827584" y="1126992"/>
            <a:ext cx="8136904" cy="255454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Moore’s Law (computer processor speed doubles every 18 months) and </a:t>
            </a:r>
            <a:r>
              <a:rPr lang="en-US" sz="2000" dirty="0" err="1"/>
              <a:t>Kryder’s</a:t>
            </a:r>
            <a:r>
              <a:rPr lang="en-US" sz="2000" dirty="0"/>
              <a:t> Law (disk storage capacity doubles every 14 months) are critical to the future of biological research, see http://</a:t>
            </a:r>
            <a:r>
              <a:rPr lang="en-US" sz="2000" dirty="0" err="1"/>
              <a:t>www.scientificamerican.com</a:t>
            </a:r>
            <a:r>
              <a:rPr lang="en-US" sz="2000" dirty="0"/>
              <a:t>/article/</a:t>
            </a:r>
            <a:r>
              <a:rPr lang="en-US" sz="2000" dirty="0" err="1"/>
              <a:t>kryders</a:t>
            </a:r>
            <a:r>
              <a:rPr lang="en-US" sz="2000" dirty="0"/>
              <a:t>-law/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Will advances in DNA sequencing outstrip Moore’s and </a:t>
            </a:r>
            <a:r>
              <a:rPr lang="en-US" sz="2000" dirty="0" err="1"/>
              <a:t>Kryder’s</a:t>
            </a:r>
            <a:r>
              <a:rPr lang="en-US" sz="2000" dirty="0"/>
              <a:t> law?</a:t>
            </a:r>
          </a:p>
          <a:p>
            <a:endParaRPr lang="en-US" sz="2000" dirty="0"/>
          </a:p>
          <a:p>
            <a:pPr marL="342900" indent="-342900">
              <a:buFont typeface="Arial"/>
              <a:buChar char="•"/>
            </a:pPr>
            <a:endParaRPr lang="is-IS" sz="2000" dirty="0"/>
          </a:p>
        </p:txBody>
      </p:sp>
      <p:pic>
        <p:nvPicPr>
          <p:cNvPr id="2" name="Picture 1" descr="Moores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385" y="3312368"/>
            <a:ext cx="4262607" cy="2780928"/>
          </a:xfrm>
          <a:prstGeom prst="rect">
            <a:avLst/>
          </a:prstGeom>
        </p:spPr>
      </p:pic>
      <p:pic>
        <p:nvPicPr>
          <p:cNvPr id="3" name="Picture 2" descr="Kryders.tif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8" y="3316830"/>
            <a:ext cx="4369833" cy="277646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251520" y="6093296"/>
            <a:ext cx="424847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err="1"/>
              <a:t>Sboner</a:t>
            </a:r>
            <a:r>
              <a:rPr lang="en-US" sz="1100" dirty="0"/>
              <a:t> et al. 2011. The real cost of sequencing: higher than you think! Genome Biol. 12(8):125.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644008" y="6094457"/>
            <a:ext cx="424847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Stein. 2010. The case for cloud computing in genome informatics. Genome Biol. 11(5):207.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175892" y="4535542"/>
            <a:ext cx="46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2"/>
                </a:solidFill>
              </a:rPr>
              <a:t>NGS</a:t>
            </a:r>
          </a:p>
        </p:txBody>
      </p:sp>
      <p:cxnSp>
        <p:nvCxnSpPr>
          <p:cNvPr id="10" name="Straight Connector 9"/>
          <p:cNvCxnSpPr/>
          <p:nvPr/>
        </p:nvCxnSpPr>
        <p:spPr bwMode="auto">
          <a:xfrm flipV="1">
            <a:off x="2485629" y="4221088"/>
            <a:ext cx="502195" cy="31809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 w="lg"/>
          </a:ln>
          <a:effectLst/>
        </p:spPr>
      </p:cxnSp>
      <p:sp>
        <p:nvSpPr>
          <p:cNvPr id="11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171400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3200" b="1" dirty="0"/>
              <a:t>Next Week’s Lab focuses on Databases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871178292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51520" y="-243408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3200" b="1" dirty="0"/>
              <a:t>This week &amp; next...</a:t>
            </a:r>
            <a:endParaRPr lang="en-US" sz="3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9602DA-35E3-4E46-A230-7B9C8BE805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409" y="1196752"/>
            <a:ext cx="7813174" cy="39923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89281C2-487B-3345-95ED-8762FC59ABBA}"/>
              </a:ext>
            </a:extLst>
          </p:cNvPr>
          <p:cNvSpPr txBox="1"/>
          <p:nvPr/>
        </p:nvSpPr>
        <p:spPr>
          <a:xfrm rot="1810318">
            <a:off x="3731412" y="2658738"/>
            <a:ext cx="13656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UPDATE</a:t>
            </a:r>
          </a:p>
        </p:txBody>
      </p:sp>
    </p:spTree>
    <p:extLst>
      <p:ext uri="{BB962C8B-B14F-4D97-AF65-F5344CB8AC3E}">
        <p14:creationId xmlns:p14="http://schemas.microsoft.com/office/powerpoint/2010/main" val="904162487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B11C7C6-7EDC-F04E-A742-F216C0B749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609" y="1206246"/>
            <a:ext cx="7848871" cy="4455002"/>
          </a:xfrm>
          <a:prstGeom prst="rect">
            <a:avLst/>
          </a:prstGeom>
        </p:spPr>
      </p:pic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51520" y="-243408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3200" b="1" dirty="0"/>
              <a:t>This week &amp; next...</a:t>
            </a:r>
            <a:endParaRPr lang="en-US" sz="3200" dirty="0"/>
          </a:p>
        </p:txBody>
      </p:sp>
      <p:sp>
        <p:nvSpPr>
          <p:cNvPr id="5" name="TextBox 4"/>
          <p:cNvSpPr txBox="1"/>
          <p:nvPr/>
        </p:nvSpPr>
        <p:spPr>
          <a:xfrm rot="20079558">
            <a:off x="122270" y="4000215"/>
            <a:ext cx="1497526" cy="276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200" dirty="0">
                <a:ln>
                  <a:solidFill>
                    <a:schemeClr val="bg2"/>
                  </a:solidFill>
                </a:ln>
                <a:solidFill>
                  <a:schemeClr val="bg2"/>
                </a:solidFill>
                <a:latin typeface="Apple Chancery"/>
                <a:cs typeface="Apple Chancery"/>
              </a:rPr>
              <a:t>Carlos Barba Bazan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E791D2A-33EA-C44C-9B05-465C1687FD69}"/>
              </a:ext>
            </a:extLst>
          </p:cNvPr>
          <p:cNvSpPr txBox="1"/>
          <p:nvPr/>
        </p:nvSpPr>
        <p:spPr>
          <a:xfrm rot="20079558">
            <a:off x="351099" y="4643066"/>
            <a:ext cx="1083951" cy="276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200" dirty="0">
                <a:ln>
                  <a:solidFill>
                    <a:schemeClr val="bg2"/>
                  </a:solidFill>
                </a:ln>
                <a:solidFill>
                  <a:schemeClr val="bg2"/>
                </a:solidFill>
                <a:latin typeface="Apple Chancery"/>
                <a:cs typeface="Apple Chancery"/>
              </a:rPr>
              <a:t>Ahmed </a:t>
            </a:r>
            <a:r>
              <a:rPr lang="en-US" sz="1200" dirty="0" err="1">
                <a:ln>
                  <a:solidFill>
                    <a:schemeClr val="bg2"/>
                  </a:solidFill>
                </a:ln>
                <a:solidFill>
                  <a:schemeClr val="bg2"/>
                </a:solidFill>
                <a:latin typeface="Apple Chancery"/>
                <a:cs typeface="Apple Chancery"/>
              </a:rPr>
              <a:t>Shoeib</a:t>
            </a:r>
            <a:endParaRPr lang="en-US" sz="1200" dirty="0">
              <a:ln>
                <a:solidFill>
                  <a:schemeClr val="bg2"/>
                </a:solidFill>
              </a:ln>
              <a:solidFill>
                <a:schemeClr val="bg2"/>
              </a:solidFill>
              <a:latin typeface="Apple Chancery"/>
              <a:cs typeface="Apple Chancery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51D3C5A-9025-3F44-A181-A0D13BD55889}"/>
              </a:ext>
            </a:extLst>
          </p:cNvPr>
          <p:cNvSpPr txBox="1"/>
          <p:nvPr/>
        </p:nvSpPr>
        <p:spPr>
          <a:xfrm rot="20079558">
            <a:off x="385834" y="5309626"/>
            <a:ext cx="1117614" cy="276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200" dirty="0">
                <a:ln>
                  <a:solidFill>
                    <a:schemeClr val="bg2"/>
                  </a:solidFill>
                </a:ln>
                <a:solidFill>
                  <a:schemeClr val="bg2"/>
                </a:solidFill>
                <a:latin typeface="Apple Chancery"/>
                <a:cs typeface="Apple Chancery"/>
              </a:rPr>
              <a:t>Priska </a:t>
            </a:r>
            <a:r>
              <a:rPr lang="en-US" sz="1200" dirty="0" err="1">
                <a:ln>
                  <a:solidFill>
                    <a:schemeClr val="bg2"/>
                  </a:solidFill>
                </a:ln>
                <a:solidFill>
                  <a:schemeClr val="bg2"/>
                </a:solidFill>
                <a:latin typeface="Apple Chancery"/>
                <a:cs typeface="Apple Chancery"/>
              </a:rPr>
              <a:t>Taarea</a:t>
            </a:r>
            <a:endParaRPr lang="en-US" sz="1200" dirty="0">
              <a:ln>
                <a:solidFill>
                  <a:schemeClr val="bg2"/>
                </a:solidFill>
              </a:ln>
              <a:solidFill>
                <a:schemeClr val="bg2"/>
              </a:solidFill>
              <a:latin typeface="Apple Chancery"/>
              <a:cs typeface="Apple Chancery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AA04BC-4409-8D4E-BE47-0FC1A5087B9B}"/>
              </a:ext>
            </a:extLst>
          </p:cNvPr>
          <p:cNvSpPr txBox="1"/>
          <p:nvPr/>
        </p:nvSpPr>
        <p:spPr>
          <a:xfrm rot="1810318">
            <a:off x="3731412" y="2658738"/>
            <a:ext cx="13656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UPDATE</a:t>
            </a:r>
          </a:p>
        </p:txBody>
      </p:sp>
    </p:spTree>
    <p:extLst>
      <p:ext uri="{BB962C8B-B14F-4D97-AF65-F5344CB8AC3E}">
        <p14:creationId xmlns:p14="http://schemas.microsoft.com/office/powerpoint/2010/main" val="1148953806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28600" y="381000"/>
            <a:ext cx="8686800" cy="1676400"/>
          </a:xfrm>
        </p:spPr>
        <p:txBody>
          <a:bodyPr/>
          <a:lstStyle/>
          <a:p>
            <a:pPr eaLnBrk="1" hangingPunct="1"/>
            <a:r>
              <a:rPr lang="en-US" sz="3200" b="1" dirty="0"/>
              <a:t>Practical</a:t>
            </a:r>
            <a:endParaRPr lang="en-US" sz="3200" dirty="0"/>
          </a:p>
        </p:txBody>
      </p:sp>
      <p:sp>
        <p:nvSpPr>
          <p:cNvPr id="10" name="Rectangle 2"/>
          <p:cNvSpPr txBox="1">
            <a:spLocks noChangeArrowheads="1"/>
          </p:cNvSpPr>
          <p:nvPr/>
        </p:nvSpPr>
        <p:spPr bwMode="auto">
          <a:xfrm>
            <a:off x="228360" y="1824608"/>
            <a:ext cx="86868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eaLnBrk="1" hangingPunct="1"/>
            <a:r>
              <a:rPr lang="en-US" sz="3200" b="1" dirty="0"/>
              <a:t>Bioinformatics</a:t>
            </a:r>
            <a:endParaRPr lang="en-US" sz="3200" dirty="0"/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 bwMode="auto">
          <a:xfrm>
            <a:off x="228840" y="3501008"/>
            <a:ext cx="86868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eaLnBrk="1" hangingPunct="1"/>
            <a:r>
              <a:rPr lang="en-US" sz="3200" b="1" dirty="0"/>
              <a:t>Genomics</a:t>
            </a:r>
            <a:endParaRPr lang="en-US" sz="3200" dirty="0"/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220988" y="2256656"/>
            <a:ext cx="86868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eaLnBrk="1" hangingPunct="1"/>
            <a:r>
              <a:rPr lang="en-US" sz="1800" b="1" dirty="0">
                <a:solidFill>
                  <a:schemeClr val="tx1"/>
                </a:solidFill>
              </a:rPr>
              <a:t>Biological Data | Computer Science | Math | Engineering | Statistics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 bwMode="auto">
          <a:xfrm>
            <a:off x="205680" y="3933056"/>
            <a:ext cx="86868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eaLnBrk="1" hangingPunct="1"/>
            <a:r>
              <a:rPr lang="en-US" sz="1800" b="1" dirty="0">
                <a:solidFill>
                  <a:schemeClr val="tx1"/>
                </a:solidFill>
              </a:rPr>
              <a:t>DNA | RNA | Sequencing Data | Genomes</a:t>
            </a:r>
            <a:endParaRPr lang="en-US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9570199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28600" y="381000"/>
            <a:ext cx="8686800" cy="1676400"/>
          </a:xfrm>
        </p:spPr>
        <p:txBody>
          <a:bodyPr/>
          <a:lstStyle/>
          <a:p>
            <a:pPr eaLnBrk="1" hangingPunct="1"/>
            <a:r>
              <a:rPr lang="en-US" sz="3200" b="1" dirty="0"/>
              <a:t>Practical</a:t>
            </a:r>
            <a:endParaRPr lang="en-US" sz="3200" dirty="0"/>
          </a:p>
        </p:txBody>
      </p:sp>
      <p:sp>
        <p:nvSpPr>
          <p:cNvPr id="10" name="Rectangle 2"/>
          <p:cNvSpPr txBox="1">
            <a:spLocks noChangeArrowheads="1"/>
          </p:cNvSpPr>
          <p:nvPr/>
        </p:nvSpPr>
        <p:spPr bwMode="auto">
          <a:xfrm>
            <a:off x="228360" y="1824608"/>
            <a:ext cx="86868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eaLnBrk="1" hangingPunct="1"/>
            <a:r>
              <a:rPr lang="en-US" sz="3200" b="1" dirty="0"/>
              <a:t>Bioinformatics</a:t>
            </a:r>
            <a:endParaRPr lang="en-US" sz="3200" dirty="0"/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 bwMode="auto">
          <a:xfrm>
            <a:off x="228840" y="3501008"/>
            <a:ext cx="86868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eaLnBrk="1" hangingPunct="1"/>
            <a:r>
              <a:rPr lang="en-US" sz="3200" b="1" dirty="0"/>
              <a:t>Genomics</a:t>
            </a:r>
            <a:endParaRPr lang="en-US" sz="3200" dirty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20988" y="2256656"/>
            <a:ext cx="86868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eaLnBrk="1" hangingPunct="1"/>
            <a:r>
              <a:rPr lang="en-US" sz="1800" b="1" dirty="0">
                <a:solidFill>
                  <a:schemeClr val="tx1"/>
                </a:solidFill>
              </a:rPr>
              <a:t>Biological Data | Computer Science | Math | Engineering | Statistics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205680" y="3933056"/>
            <a:ext cx="86868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eaLnBrk="1" hangingPunct="1"/>
            <a:r>
              <a:rPr lang="en-US" sz="1800" b="1" dirty="0">
                <a:solidFill>
                  <a:schemeClr val="tx1"/>
                </a:solidFill>
              </a:rPr>
              <a:t>DNA | RNA | Sequencing Data | Genomes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205680" y="764704"/>
            <a:ext cx="86868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eaLnBrk="1" hangingPunct="1"/>
            <a:r>
              <a:rPr lang="en-US" sz="1800" b="1" dirty="0">
                <a:solidFill>
                  <a:schemeClr val="tx1"/>
                </a:solidFill>
              </a:rPr>
              <a:t>Problem-Based Learning | Real Experimental Data | Hands-On</a:t>
            </a:r>
            <a:endParaRPr lang="en-US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5535716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-900608" y="-171400"/>
            <a:ext cx="5495528" cy="1535832"/>
          </a:xfrm>
        </p:spPr>
        <p:txBody>
          <a:bodyPr/>
          <a:lstStyle/>
          <a:p>
            <a:pPr eaLnBrk="1" hangingPunct="1"/>
            <a:r>
              <a:rPr lang="en-US" sz="3200" b="1" dirty="0"/>
              <a:t>For Example</a:t>
            </a:r>
            <a:r>
              <a:rPr lang="is-IS" sz="3200" b="1" dirty="0"/>
              <a:t>…</a:t>
            </a:r>
            <a:endParaRPr lang="en-US" sz="3200" dirty="0"/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732656" y="813048"/>
            <a:ext cx="5495528" cy="1535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algn="l" eaLnBrk="1" hangingPunct="1"/>
            <a:r>
              <a:rPr lang="en-US" sz="3200" b="1" dirty="0"/>
              <a:t>Two weeks from now</a:t>
            </a:r>
            <a:r>
              <a:rPr lang="is-IS" sz="3200" b="1" dirty="0"/>
              <a:t>…</a:t>
            </a:r>
            <a:endParaRPr lang="en-US" sz="3200" dirty="0"/>
          </a:p>
        </p:txBody>
      </p:sp>
      <p:pic>
        <p:nvPicPr>
          <p:cNvPr id="3" name="Picture 2" descr="gr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5414" y="2492896"/>
            <a:ext cx="1954120" cy="1954120"/>
          </a:xfrm>
          <a:prstGeom prst="rect">
            <a:avLst/>
          </a:prstGeom>
        </p:spPr>
      </p:pic>
      <p:pic>
        <p:nvPicPr>
          <p:cNvPr id="4" name="Picture 3" descr="PCB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7490" y="4391562"/>
            <a:ext cx="1318586" cy="1318586"/>
          </a:xfrm>
          <a:prstGeom prst="rect">
            <a:avLst/>
          </a:prstGeom>
        </p:spPr>
      </p:pic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051720" y="5421560"/>
            <a:ext cx="6408712" cy="1535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eaLnBrk="1" hangingPunct="1"/>
            <a:r>
              <a:rPr lang="en-US" sz="1800" b="1" dirty="0">
                <a:solidFill>
                  <a:schemeClr val="tx1"/>
                </a:solidFill>
              </a:rPr>
              <a:t>Annotation of the toxicological </a:t>
            </a:r>
            <a:r>
              <a:rPr lang="en-US" sz="1800" b="1" dirty="0" err="1">
                <a:solidFill>
                  <a:schemeClr val="tx1"/>
                </a:solidFill>
              </a:rPr>
              <a:t>defensome</a:t>
            </a:r>
            <a:r>
              <a:rPr lang="en-US" sz="1800" b="1" dirty="0">
                <a:solidFill>
                  <a:schemeClr val="tx1"/>
                </a:solidFill>
              </a:rPr>
              <a:t> of a Shark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2195736" y="2132856"/>
            <a:ext cx="6048672" cy="4392488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468A137-B49E-BC4C-A2AF-BE3F0BE891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89811" y="2514482"/>
            <a:ext cx="2924450" cy="1637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862642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-900608" y="-171400"/>
            <a:ext cx="5495528" cy="1535832"/>
          </a:xfrm>
        </p:spPr>
        <p:txBody>
          <a:bodyPr/>
          <a:lstStyle/>
          <a:p>
            <a:pPr eaLnBrk="1" hangingPunct="1"/>
            <a:r>
              <a:rPr lang="en-US" sz="3200" b="1" dirty="0"/>
              <a:t>For Example</a:t>
            </a:r>
            <a:r>
              <a:rPr lang="is-IS" sz="3200" b="1" dirty="0"/>
              <a:t>…</a:t>
            </a:r>
            <a:endParaRPr lang="en-US" sz="3200" dirty="0"/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732656" y="813048"/>
            <a:ext cx="5495528" cy="1535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algn="l" eaLnBrk="1" hangingPunct="1"/>
            <a:r>
              <a:rPr lang="en-US" sz="3200" b="1" dirty="0"/>
              <a:t>Before Reading Break</a:t>
            </a:r>
            <a:r>
              <a:rPr lang="is-IS" sz="3200" b="1" dirty="0"/>
              <a:t>…</a:t>
            </a:r>
            <a:endParaRPr lang="en-US" sz="3200" dirty="0"/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316832" y="5421560"/>
            <a:ext cx="5495528" cy="1535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eaLnBrk="1" hangingPunct="1"/>
            <a:r>
              <a:rPr lang="en-US" sz="1800" b="1" dirty="0">
                <a:solidFill>
                  <a:schemeClr val="tx1"/>
                </a:solidFill>
              </a:rPr>
              <a:t>Process sequencing data using the command line</a:t>
            </a:r>
            <a:endParaRPr lang="en-US" sz="1800" i="1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2195736" y="2132856"/>
            <a:ext cx="5688632" cy="4392488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pic>
        <p:nvPicPr>
          <p:cNvPr id="5" name="Picture 4" descr="cli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7496" y="2383961"/>
            <a:ext cx="5504864" cy="3421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550459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-900608" y="-171400"/>
            <a:ext cx="5495528" cy="1535832"/>
          </a:xfrm>
        </p:spPr>
        <p:txBody>
          <a:bodyPr/>
          <a:lstStyle/>
          <a:p>
            <a:pPr eaLnBrk="1" hangingPunct="1"/>
            <a:r>
              <a:rPr lang="en-US" sz="3200" b="1" dirty="0"/>
              <a:t>For Example</a:t>
            </a:r>
            <a:r>
              <a:rPr lang="is-IS" sz="3200" b="1" dirty="0"/>
              <a:t>…</a:t>
            </a:r>
            <a:endParaRPr lang="en-US" sz="3200" dirty="0"/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732656" y="813048"/>
            <a:ext cx="5495528" cy="1535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algn="l" eaLnBrk="1" hangingPunct="1"/>
            <a:r>
              <a:rPr lang="en-US" sz="3200" b="1" dirty="0"/>
              <a:t>Early November</a:t>
            </a:r>
            <a:r>
              <a:rPr lang="is-IS" sz="3200" b="1" dirty="0"/>
              <a:t>…</a:t>
            </a:r>
            <a:endParaRPr lang="en-US" sz="3200" dirty="0"/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316832" y="5421560"/>
            <a:ext cx="5495528" cy="1535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eaLnBrk="1" hangingPunct="1"/>
            <a:r>
              <a:rPr lang="en-US" sz="1800" b="1" dirty="0">
                <a:solidFill>
                  <a:schemeClr val="tx1"/>
                </a:solidFill>
              </a:rPr>
              <a:t>Use genomics to analyze a pathogen outbreak</a:t>
            </a:r>
            <a:endParaRPr lang="en-US" sz="1800" i="1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2195736" y="2132856"/>
            <a:ext cx="5688632" cy="4392488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pic>
        <p:nvPicPr>
          <p:cNvPr id="2" name="Picture 1" descr="250px-Salmonella_typhi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760" y="2348880"/>
            <a:ext cx="3175000" cy="2997200"/>
          </a:xfrm>
          <a:prstGeom prst="rect">
            <a:avLst/>
          </a:prstGeom>
        </p:spPr>
      </p:pic>
      <p:pic>
        <p:nvPicPr>
          <p:cNvPr id="3" name="Picture 2" descr="F1.large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096" y="3861048"/>
            <a:ext cx="1911880" cy="1949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555156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-900608" y="-171400"/>
            <a:ext cx="5495528" cy="1535832"/>
          </a:xfrm>
        </p:spPr>
        <p:txBody>
          <a:bodyPr/>
          <a:lstStyle/>
          <a:p>
            <a:pPr eaLnBrk="1" hangingPunct="1"/>
            <a:r>
              <a:rPr lang="en-US" sz="3200" b="1" dirty="0"/>
              <a:t>For Example</a:t>
            </a:r>
            <a:r>
              <a:rPr lang="is-IS" sz="3200" b="1" dirty="0"/>
              <a:t>…</a:t>
            </a:r>
            <a:endParaRPr lang="en-US" sz="3200" dirty="0"/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732656" y="813048"/>
            <a:ext cx="5495528" cy="1535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algn="l" eaLnBrk="1" hangingPunct="1"/>
            <a:r>
              <a:rPr lang="en-US" sz="3200" b="1" dirty="0"/>
              <a:t>By the end of November</a:t>
            </a:r>
            <a:r>
              <a:rPr lang="is-IS" sz="3200" b="1" dirty="0"/>
              <a:t>…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316832" y="5421560"/>
            <a:ext cx="5495528" cy="1535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eaLnBrk="1" hangingPunct="1"/>
            <a:r>
              <a:rPr lang="en-US" sz="1800" b="1" dirty="0">
                <a:solidFill>
                  <a:schemeClr val="tx1"/>
                </a:solidFill>
              </a:rPr>
              <a:t>Use cloud computing to analyze gene expression data</a:t>
            </a:r>
            <a:endParaRPr lang="en-US" sz="1800" i="1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2195736" y="2132856"/>
            <a:ext cx="5688632" cy="4392488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pic>
        <p:nvPicPr>
          <p:cNvPr id="2" name="Picture 1" descr="Galaxy_FirstAnalysis_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792" y="2276872"/>
            <a:ext cx="4932040" cy="3704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618082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DalhousieTemplate">
  <a:themeElements>
    <a:clrScheme name="DalhousieTemplate 2">
      <a:dk1>
        <a:srgbClr val="000000"/>
      </a:dk1>
      <a:lt1>
        <a:srgbClr val="FFFFFF"/>
      </a:lt1>
      <a:dk2>
        <a:srgbClr val="000066"/>
      </a:dk2>
      <a:lt2>
        <a:srgbClr val="FFCC66"/>
      </a:lt2>
      <a:accent1>
        <a:srgbClr val="FF9900"/>
      </a:accent1>
      <a:accent2>
        <a:srgbClr val="000044"/>
      </a:accent2>
      <a:accent3>
        <a:srgbClr val="AAAAB8"/>
      </a:accent3>
      <a:accent4>
        <a:srgbClr val="DADADA"/>
      </a:accent4>
      <a:accent5>
        <a:srgbClr val="FFCAAA"/>
      </a:accent5>
      <a:accent6>
        <a:srgbClr val="00003D"/>
      </a:accent6>
      <a:hlink>
        <a:srgbClr val="3366FF"/>
      </a:hlink>
      <a:folHlink>
        <a:srgbClr val="FFFF00"/>
      </a:folHlink>
    </a:clrScheme>
    <a:fontScheme name="DalhousieTemplate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charset="0"/>
          </a:defRPr>
        </a:defPPr>
      </a:lstStyle>
    </a:lnDef>
  </a:objectDefaults>
  <a:extraClrSchemeLst>
    <a:extraClrScheme>
      <a:clrScheme name="DalhousieTemplate 1">
        <a:dk1>
          <a:srgbClr val="000000"/>
        </a:dk1>
        <a:lt1>
          <a:srgbClr val="CCECFF"/>
        </a:lt1>
        <a:dk2>
          <a:srgbClr val="000066"/>
        </a:dk2>
        <a:lt2>
          <a:srgbClr val="6699FF"/>
        </a:lt2>
        <a:accent1>
          <a:srgbClr val="33CCCC"/>
        </a:accent1>
        <a:accent2>
          <a:srgbClr val="0099FF"/>
        </a:accent2>
        <a:accent3>
          <a:srgbClr val="E2F4FF"/>
        </a:accent3>
        <a:accent4>
          <a:srgbClr val="000000"/>
        </a:accent4>
        <a:accent5>
          <a:srgbClr val="ADE2E2"/>
        </a:accent5>
        <a:accent6>
          <a:srgbClr val="008AE7"/>
        </a:accent6>
        <a:hlink>
          <a:srgbClr val="FFFFFF"/>
        </a:hlink>
        <a:folHlink>
          <a:srgbClr val="3366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lhousieTemplate 2">
        <a:dk1>
          <a:srgbClr val="000000"/>
        </a:dk1>
        <a:lt1>
          <a:srgbClr val="FFFFFF"/>
        </a:lt1>
        <a:dk2>
          <a:srgbClr val="000066"/>
        </a:dk2>
        <a:lt2>
          <a:srgbClr val="FFCC66"/>
        </a:lt2>
        <a:accent1>
          <a:srgbClr val="FF9900"/>
        </a:accent1>
        <a:accent2>
          <a:srgbClr val="000044"/>
        </a:accent2>
        <a:accent3>
          <a:srgbClr val="AAAAB8"/>
        </a:accent3>
        <a:accent4>
          <a:srgbClr val="DADADA"/>
        </a:accent4>
        <a:accent5>
          <a:srgbClr val="FFCAAA"/>
        </a:accent5>
        <a:accent6>
          <a:srgbClr val="00003D"/>
        </a:accent6>
        <a:hlink>
          <a:srgbClr val="3366FF"/>
        </a:hlink>
        <a:folHlink>
          <a:srgbClr val="FF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lhousieTemplate 3">
        <a:dk1>
          <a:srgbClr val="000000"/>
        </a:dk1>
        <a:lt1>
          <a:srgbClr val="FFFFFF"/>
        </a:lt1>
        <a:dk2>
          <a:srgbClr val="000000"/>
        </a:dk2>
        <a:lt2>
          <a:srgbClr val="DDDDDD"/>
        </a:lt2>
        <a:accent1>
          <a:srgbClr val="CBCBCB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AEAEAE"/>
        </a:accent6>
        <a:hlink>
          <a:srgbClr val="4D4D4D"/>
        </a:hlink>
        <a:folHlink>
          <a:srgbClr val="86868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lhousieTemplate 4">
        <a:dk1>
          <a:srgbClr val="000000"/>
        </a:dk1>
        <a:lt1>
          <a:srgbClr val="FFFFFF"/>
        </a:lt1>
        <a:dk2>
          <a:srgbClr val="660033"/>
        </a:dk2>
        <a:lt2>
          <a:srgbClr val="FFCC66"/>
        </a:lt2>
        <a:accent1>
          <a:srgbClr val="FF9900"/>
        </a:accent1>
        <a:accent2>
          <a:srgbClr val="440022"/>
        </a:accent2>
        <a:accent3>
          <a:srgbClr val="B8AAAD"/>
        </a:accent3>
        <a:accent4>
          <a:srgbClr val="DADADA"/>
        </a:accent4>
        <a:accent5>
          <a:srgbClr val="FFCAAA"/>
        </a:accent5>
        <a:accent6>
          <a:srgbClr val="3D001E"/>
        </a:accent6>
        <a:hlink>
          <a:srgbClr val="B20059"/>
        </a:hlink>
        <a:folHlink>
          <a:srgbClr val="FF66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lhousieTemplate 5">
        <a:dk1>
          <a:srgbClr val="000000"/>
        </a:dk1>
        <a:lt1>
          <a:srgbClr val="FFFFFF"/>
        </a:lt1>
        <a:dk2>
          <a:srgbClr val="663300"/>
        </a:dk2>
        <a:lt2>
          <a:srgbClr val="FFCC66"/>
        </a:lt2>
        <a:accent1>
          <a:srgbClr val="FF9900"/>
        </a:accent1>
        <a:accent2>
          <a:srgbClr val="361B00"/>
        </a:accent2>
        <a:accent3>
          <a:srgbClr val="B8ADAA"/>
        </a:accent3>
        <a:accent4>
          <a:srgbClr val="DADADA"/>
        </a:accent4>
        <a:accent5>
          <a:srgbClr val="FFCAAA"/>
        </a:accent5>
        <a:accent6>
          <a:srgbClr val="301700"/>
        </a:accent6>
        <a:hlink>
          <a:srgbClr val="996633"/>
        </a:hlink>
        <a:folHlink>
          <a:srgbClr val="FF66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lhousieTemplate 6">
        <a:dk1>
          <a:srgbClr val="000000"/>
        </a:dk1>
        <a:lt1>
          <a:srgbClr val="FFFFFF"/>
        </a:lt1>
        <a:dk2>
          <a:srgbClr val="003300"/>
        </a:dk2>
        <a:lt2>
          <a:srgbClr val="FFCC66"/>
        </a:lt2>
        <a:accent1>
          <a:srgbClr val="CC9900"/>
        </a:accent1>
        <a:accent2>
          <a:srgbClr val="001600"/>
        </a:accent2>
        <a:accent3>
          <a:srgbClr val="AAADAA"/>
        </a:accent3>
        <a:accent4>
          <a:srgbClr val="DADADA"/>
        </a:accent4>
        <a:accent5>
          <a:srgbClr val="E2CAAA"/>
        </a:accent5>
        <a:accent6>
          <a:srgbClr val="001300"/>
        </a:accent6>
        <a:hlink>
          <a:srgbClr val="006600"/>
        </a:hlink>
        <a:folHlink>
          <a:srgbClr val="009999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Tuscany:Users:mcarthur:Desktop:DalhousieTemplate</Template>
  <TotalTime>2857</TotalTime>
  <Words>1521</Words>
  <Application>Microsoft Macintosh PowerPoint</Application>
  <PresentationFormat>On-screen Show (4:3)</PresentationFormat>
  <Paragraphs>239</Paragraphs>
  <Slides>35</Slides>
  <Notes>35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0" baseType="lpstr">
      <vt:lpstr>Apple Chancery</vt:lpstr>
      <vt:lpstr>Arial</vt:lpstr>
      <vt:lpstr>Times</vt:lpstr>
      <vt:lpstr>Times New Roman</vt:lpstr>
      <vt:lpstr>DalhousieTemplate</vt:lpstr>
      <vt:lpstr>Biochem 3BP3  Practical Bioinformatics in the Genomics Era</vt:lpstr>
      <vt:lpstr>Practical</vt:lpstr>
      <vt:lpstr>Practical</vt:lpstr>
      <vt:lpstr>Practical</vt:lpstr>
      <vt:lpstr>Practical</vt:lpstr>
      <vt:lpstr>For Example…</vt:lpstr>
      <vt:lpstr>For Example…</vt:lpstr>
      <vt:lpstr>For Example…</vt:lpstr>
      <vt:lpstr>For Example…</vt:lpstr>
      <vt:lpstr>No Computer Science Experience Required</vt:lpstr>
      <vt:lpstr>Course Structure</vt:lpstr>
      <vt:lpstr>Course Structure</vt:lpstr>
      <vt:lpstr>Course Structure</vt:lpstr>
      <vt:lpstr>Flash Updates</vt:lpstr>
      <vt:lpstr>Course Structure</vt:lpstr>
      <vt:lpstr>Andrew</vt:lpstr>
      <vt:lpstr>A ‘Living’ Course</vt:lpstr>
      <vt:lpstr>Questions about the Course?</vt:lpstr>
      <vt:lpstr>A few things…</vt:lpstr>
      <vt:lpstr>A few things…</vt:lpstr>
      <vt:lpstr>Using PubMed</vt:lpstr>
      <vt:lpstr>Using PubMed</vt:lpstr>
      <vt:lpstr>Using PubMed</vt:lpstr>
      <vt:lpstr>Using PubMed</vt:lpstr>
      <vt:lpstr>Using PubMed</vt:lpstr>
      <vt:lpstr>Bioinformatics</vt:lpstr>
      <vt:lpstr>Bioinformatics</vt:lpstr>
      <vt:lpstr>Bioinformatics – Relative Costs</vt:lpstr>
      <vt:lpstr>Bioinformatics</vt:lpstr>
      <vt:lpstr>Bioinformatics</vt:lpstr>
      <vt:lpstr>BioCuration &amp; Databases</vt:lpstr>
      <vt:lpstr>Next Week’s Lab focuses on Databases</vt:lpstr>
      <vt:lpstr>Next Week’s Lab focuses on Databases</vt:lpstr>
      <vt:lpstr>This week &amp; next...</vt:lpstr>
      <vt:lpstr>This week &amp; next...</vt:lpstr>
    </vt:vector>
  </TitlesOfParts>
  <Company>Marine Biological Laboratory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Andrew G. McArthur</dc:creator>
  <cp:lastModifiedBy>A. Mcarthur</cp:lastModifiedBy>
  <cp:revision>1084</cp:revision>
  <dcterms:created xsi:type="dcterms:W3CDTF">2013-12-16T15:15:05Z</dcterms:created>
  <dcterms:modified xsi:type="dcterms:W3CDTF">2019-08-01T15:49:41Z</dcterms:modified>
</cp:coreProperties>
</file>